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2" r:id="rId18"/>
    <p:sldId id="272" r:id="rId19"/>
    <p:sldId id="273" r:id="rId20"/>
    <p:sldId id="274" r:id="rId21"/>
    <p:sldId id="275" r:id="rId22"/>
    <p:sldId id="277" r:id="rId23"/>
    <p:sldId id="278" r:id="rId24"/>
    <p:sldId id="280" r:id="rId25"/>
    <p:sldId id="279" r:id="rId26"/>
    <p:sldId id="276" r:id="rId27"/>
    <p:sldId id="290" r:id="rId28"/>
    <p:sldId id="291" r:id="rId29"/>
    <p:sldId id="292" r:id="rId30"/>
    <p:sldId id="293" r:id="rId31"/>
    <p:sldId id="295" r:id="rId32"/>
    <p:sldId id="296" r:id="rId33"/>
    <p:sldId id="294" r:id="rId34"/>
    <p:sldId id="297" r:id="rId35"/>
    <p:sldId id="281" r:id="rId36"/>
    <p:sldId id="283" r:id="rId37"/>
    <p:sldId id="284" r:id="rId38"/>
    <p:sldId id="285" r:id="rId39"/>
    <p:sldId id="287" r:id="rId40"/>
    <p:sldId id="288" r:id="rId41"/>
    <p:sldId id="289" r:id="rId42"/>
    <p:sldId id="286" r:id="rId43"/>
    <p:sldId id="301" r:id="rId44"/>
    <p:sldId id="302" r:id="rId45"/>
    <p:sldId id="298" r:id="rId46"/>
    <p:sldId id="303" r:id="rId47"/>
    <p:sldId id="299" r:id="rId48"/>
    <p:sldId id="300" r:id="rId49"/>
    <p:sldId id="305" r:id="rId50"/>
    <p:sldId id="306" r:id="rId51"/>
    <p:sldId id="30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C600-2A44-3E0B-E94E-8E8EA7416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0BD2E-EEA0-D38A-9B91-2A957DB8E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2DC80-7E85-798D-679A-6C69C540E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B728-52E3-0024-CA51-2ADC475B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85713-1460-A0ED-8FDE-86978C9D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28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E262-7E5F-2BB2-D509-83C7DC04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AA015-D063-C922-14E3-13622547B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73B7F-05D9-1EE1-2337-3C426A5C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DA7FE-725A-9205-C730-1F0A44A3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DFA6-8AEF-3584-807A-116418C8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0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C9C063-9E4D-D759-DC59-AFE7B2B6C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2519A-3F2B-EFE9-6E18-5DB28C8D3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370B-F5A7-6C7F-25F3-3091C2A0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3D6C-DC27-BD32-537D-85FD6BD6C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34269-BD05-BE58-0F09-EA8EB7D2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9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156D-71E6-A8EB-0E6E-E2DAD9E0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761A-85E3-9A59-6167-A863737E7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2ACC2-5644-0EBD-090B-A7E2FD841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552A-82BC-2C6D-4689-3E197BCC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9715F-A501-5602-C3D9-E3FB4135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1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BF23-BBA3-E938-A332-D363EA6B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07F81-C6BD-DBE3-423D-19016963E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9E14D-B924-48F6-30DC-216F88BE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1348B-47DB-3981-A6D2-DB9C84EF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B01D-2462-1D95-DC73-10BE88D0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9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8943-5B08-504F-13B9-6E0757C6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E9D34-39C4-3C2F-8BB0-E5F62C3D5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C6518-6217-5F41-3B07-B8960D179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FA749-26EF-2255-C435-2AAF94DD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B33D5-C436-44B2-9570-EFC92C05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86C7-01AC-A63D-115F-09E0BA61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9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22EE-4FB9-4D44-BB37-8578DA02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79BE7-E5DA-2F27-9E26-85FD0D79C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42EBC-0386-6812-0987-BAA3B4B4F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77A81-95E7-9AF7-8A12-0F3B5A03B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F04E4-758C-F766-1021-9C96A83A46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A019B-C0EF-3DF2-38A2-CDACB39A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77813-3695-212B-8153-CA192DB2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BB942-7526-6806-3FAC-74DB5F28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8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20B9-13B7-CCB4-14E7-992F5826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C52CA-7DCF-B964-5C45-16B30AA5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856CE-B8B7-F761-7544-35C88278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76D5E-DBF2-C9A2-6F54-6C441489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1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41650-E618-1262-FCB5-0DDCF8A9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26052B-59AC-F28B-E5C3-9F2123EB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00290-13BA-2DF0-9751-151C11BD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0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7F80-610B-64AE-ECDC-ACB8E3B6D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D319-4BC0-29B7-0DA1-E69FC2AB4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A8202-17F8-CF45-8EBD-8224E20CD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8E418-423A-3529-66CF-DA2246AF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76B0A-9D10-CF30-21C1-AB60771C6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CC721-40BE-F22C-899B-41ED073D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8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3C06-6D3A-C37B-C01B-68F090C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AC469-F1B0-8C6D-00FB-D1C53FF95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CE10-7C4E-EEA3-16E3-0CB3BC572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16D12-DDE4-9A28-BC05-A294CF0F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8E060-C2B7-6CFA-E539-A57338ED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02B49-008E-F04B-09A2-2222B4F2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3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EB0F8-CC69-21F7-7333-F21F3EDC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AE908-2679-2651-E190-DA3BCF213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8012E-EEE4-FAA1-9648-1E1B61857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59DB7-0681-4C9F-936F-B6E96719123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5641-3A0A-0C93-3B98-F8C7DC7DB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58589-A154-3F62-7ED7-318CDC609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E78A0-CD2B-4D24-8E37-53B196AD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F5146-73BD-C0A9-6AB7-97DEC93D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7" y="1939903"/>
            <a:ext cx="6600825" cy="3171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0A799D-D566-FB07-DCCB-9DEC2215E00B}"/>
              </a:ext>
            </a:extLst>
          </p:cNvPr>
          <p:cNvSpPr txBox="1"/>
          <p:nvPr/>
        </p:nvSpPr>
        <p:spPr>
          <a:xfrm>
            <a:off x="287623" y="135507"/>
            <a:ext cx="6484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 Nova" panose="020B0504020202020204" pitchFamily="34" charset="0"/>
              </a:rPr>
              <a:t>Object Oriented Thought Process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DA299F-F4AF-6B3F-B930-0047AAC8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629" y="796168"/>
            <a:ext cx="4486275" cy="58864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BF8916-12B1-A53D-FF80-472DF179C606}"/>
              </a:ext>
            </a:extLst>
          </p:cNvPr>
          <p:cNvCxnSpPr/>
          <p:nvPr/>
        </p:nvCxnSpPr>
        <p:spPr>
          <a:xfrm>
            <a:off x="998290" y="872455"/>
            <a:ext cx="495789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28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4A3A58-1C24-34A5-A148-16A2E0DF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1" y="1618157"/>
            <a:ext cx="5829300" cy="328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98E341-84EC-EDFF-7B19-DCE91EB3C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738" y="872455"/>
            <a:ext cx="6228171" cy="5444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0AB28-BAC2-64AA-F3B4-A3AF0DD1522A}"/>
              </a:ext>
            </a:extLst>
          </p:cNvPr>
          <p:cNvSpPr txBox="1"/>
          <p:nvPr/>
        </p:nvSpPr>
        <p:spPr>
          <a:xfrm>
            <a:off x="251670" y="142613"/>
            <a:ext cx="2765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 Nova" panose="020B0504020202020204" pitchFamily="34" charset="0"/>
              </a:rPr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15638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43EF0-AEE4-A778-337E-1A7B0F78E0C6}"/>
              </a:ext>
            </a:extLst>
          </p:cNvPr>
          <p:cNvSpPr txBox="1"/>
          <p:nvPr/>
        </p:nvSpPr>
        <p:spPr>
          <a:xfrm>
            <a:off x="71391" y="0"/>
            <a:ext cx="2927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 Nova" panose="020B0504020202020204" pitchFamily="34" charset="0"/>
              </a:rPr>
              <a:t>Class Diagram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D3716B-0D01-81EA-774E-CC9F8AAD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31" y="1104177"/>
            <a:ext cx="4292082" cy="1095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D82669-2D16-ED2C-13B5-FCC2CB9F4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1" y="3365994"/>
            <a:ext cx="4114800" cy="1209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1DF636-D130-DF8E-19C9-91A25CAB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84" y="5372779"/>
            <a:ext cx="3978095" cy="1076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87893D-5917-79B5-6FBE-F71BBEEC5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724" y="1305215"/>
            <a:ext cx="4848225" cy="10096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64CC35-7588-EE9F-7B49-5887AD59F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29000"/>
            <a:ext cx="5019675" cy="1152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AF755A-0D33-9F22-318D-AC0F2116097A}"/>
              </a:ext>
            </a:extLst>
          </p:cNvPr>
          <p:cNvSpPr txBox="1"/>
          <p:nvPr/>
        </p:nvSpPr>
        <p:spPr>
          <a:xfrm>
            <a:off x="1509546" y="72030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Dependency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1AA14B-5F7C-EE46-2F70-8923578FAEA3}"/>
              </a:ext>
            </a:extLst>
          </p:cNvPr>
          <p:cNvSpPr txBox="1"/>
          <p:nvPr/>
        </p:nvSpPr>
        <p:spPr>
          <a:xfrm>
            <a:off x="1013985" y="2996662"/>
            <a:ext cx="273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Unidirectional Association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17D81A-CCE1-188B-252E-72F5952914D6}"/>
              </a:ext>
            </a:extLst>
          </p:cNvPr>
          <p:cNvSpPr txBox="1"/>
          <p:nvPr/>
        </p:nvSpPr>
        <p:spPr>
          <a:xfrm>
            <a:off x="850069" y="5000574"/>
            <a:ext cx="259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Bidirectional Association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B2C449-2BA9-E5BD-89D3-F1D30D42B955}"/>
              </a:ext>
            </a:extLst>
          </p:cNvPr>
          <p:cNvSpPr txBox="1"/>
          <p:nvPr/>
        </p:nvSpPr>
        <p:spPr>
          <a:xfrm>
            <a:off x="8173617" y="831398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D5128-C939-9F6A-D08F-B5F41E380023}"/>
              </a:ext>
            </a:extLst>
          </p:cNvPr>
          <p:cNvSpPr txBox="1"/>
          <p:nvPr/>
        </p:nvSpPr>
        <p:spPr>
          <a:xfrm>
            <a:off x="8173617" y="2996662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Compositions</a:t>
            </a:r>
          </a:p>
        </p:txBody>
      </p:sp>
    </p:spTree>
    <p:extLst>
      <p:ext uri="{BB962C8B-B14F-4D97-AF65-F5344CB8AC3E}">
        <p14:creationId xmlns:p14="http://schemas.microsoft.com/office/powerpoint/2010/main" val="336544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43EF0-AEE4-A778-337E-1A7B0F78E0C6}"/>
              </a:ext>
            </a:extLst>
          </p:cNvPr>
          <p:cNvSpPr txBox="1"/>
          <p:nvPr/>
        </p:nvSpPr>
        <p:spPr>
          <a:xfrm>
            <a:off x="71391" y="0"/>
            <a:ext cx="4755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 Nova" panose="020B0504020202020204" pitchFamily="34" charset="0"/>
              </a:rPr>
              <a:t>Inheritance Relationship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B2FD49-1F3D-CC1C-AD10-ACBAE1AB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62" y="1916404"/>
            <a:ext cx="5648325" cy="433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FFCEC-E4E3-BDFB-B3B0-1C47C91C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357" y="2252705"/>
            <a:ext cx="5162550" cy="3829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C28669-095A-677A-621B-8164E162E83C}"/>
              </a:ext>
            </a:extLst>
          </p:cNvPr>
          <p:cNvSpPr txBox="1"/>
          <p:nvPr/>
        </p:nvSpPr>
        <p:spPr>
          <a:xfrm>
            <a:off x="1904301" y="1065923"/>
            <a:ext cx="1754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Generalization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1A34A-625C-4759-3B5B-D888460A5F3F}"/>
              </a:ext>
            </a:extLst>
          </p:cNvPr>
          <p:cNvSpPr txBox="1"/>
          <p:nvPr/>
        </p:nvSpPr>
        <p:spPr>
          <a:xfrm>
            <a:off x="8849357" y="1065923"/>
            <a:ext cx="1438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Realization  </a:t>
            </a:r>
          </a:p>
        </p:txBody>
      </p:sp>
    </p:spTree>
    <p:extLst>
      <p:ext uri="{BB962C8B-B14F-4D97-AF65-F5344CB8AC3E}">
        <p14:creationId xmlns:p14="http://schemas.microsoft.com/office/powerpoint/2010/main" val="4047954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9A24A-B3B4-0C53-27D0-DE13E8B3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33" y="2018514"/>
            <a:ext cx="5133975" cy="367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AE00E-FBC0-1BDB-9D0A-36F983DE2312}"/>
              </a:ext>
            </a:extLst>
          </p:cNvPr>
          <p:cNvSpPr txBox="1"/>
          <p:nvPr/>
        </p:nvSpPr>
        <p:spPr>
          <a:xfrm>
            <a:off x="192948" y="578061"/>
            <a:ext cx="478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 Nova" panose="020B0504020202020204" pitchFamily="34" charset="0"/>
              </a:rPr>
              <a:t>Think In-terms of Object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AB48D-A5AD-9686-C479-6647C05A114F}"/>
              </a:ext>
            </a:extLst>
          </p:cNvPr>
          <p:cNvSpPr txBox="1"/>
          <p:nvPr/>
        </p:nvSpPr>
        <p:spPr>
          <a:xfrm>
            <a:off x="6909778" y="2592198"/>
            <a:ext cx="4353886" cy="184665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Arial Nova" panose="020B0504020202020204" pitchFamily="34" charset="0"/>
              </a:rPr>
              <a:t>- Workshop</a:t>
            </a:r>
          </a:p>
          <a:p>
            <a:endParaRPr lang="en-US" dirty="0"/>
          </a:p>
          <a:p>
            <a:r>
              <a:rPr lang="en-US" dirty="0"/>
              <a:t>Design a class level diagram for,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RVCE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Car  </a:t>
            </a:r>
          </a:p>
        </p:txBody>
      </p:sp>
    </p:spTree>
    <p:extLst>
      <p:ext uri="{BB962C8B-B14F-4D97-AF65-F5344CB8AC3E}">
        <p14:creationId xmlns:p14="http://schemas.microsoft.com/office/powerpoint/2010/main" val="403057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8B13D3-D28F-C201-E568-35824440FC70}"/>
              </a:ext>
            </a:extLst>
          </p:cNvPr>
          <p:cNvSpPr txBox="1"/>
          <p:nvPr/>
        </p:nvSpPr>
        <p:spPr>
          <a:xfrm>
            <a:off x="192948" y="314004"/>
            <a:ext cx="5766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 Nova" panose="020B0504020202020204" pitchFamily="34" charset="0"/>
              </a:rPr>
              <a:t>Java Memory : Stack &amp; Heap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D9EE9-780A-34BC-F711-00A6C19B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8" y="1442940"/>
            <a:ext cx="5057775" cy="443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4A54C-2B68-5074-B80D-96A85013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723" y="1132017"/>
            <a:ext cx="68417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8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DF7D9F-6FEC-9112-F214-63F1DE8A656D}"/>
              </a:ext>
            </a:extLst>
          </p:cNvPr>
          <p:cNvSpPr txBox="1"/>
          <p:nvPr/>
        </p:nvSpPr>
        <p:spPr>
          <a:xfrm>
            <a:off x="192948" y="314004"/>
            <a:ext cx="5766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 Nova" panose="020B0504020202020204" pitchFamily="34" charset="0"/>
              </a:rPr>
              <a:t>Java Memory : Stack &amp; Heap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51755-4E49-9E38-FD3A-F846C0B9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13" y="1256119"/>
            <a:ext cx="93345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7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6FB620-E2B1-BF99-3762-87DF232088B1}"/>
              </a:ext>
            </a:extLst>
          </p:cNvPr>
          <p:cNvSpPr txBox="1"/>
          <p:nvPr/>
        </p:nvSpPr>
        <p:spPr>
          <a:xfrm>
            <a:off x="208578" y="235850"/>
            <a:ext cx="631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 Nova" panose="020B0504020202020204" pitchFamily="34" charset="0"/>
              </a:rPr>
              <a:t>More Object-Oriented Concepts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21C29-201E-FC30-6F72-931D416120EB}"/>
              </a:ext>
            </a:extLst>
          </p:cNvPr>
          <p:cNvSpPr txBox="1"/>
          <p:nvPr/>
        </p:nvSpPr>
        <p:spPr>
          <a:xfrm>
            <a:off x="208578" y="2773060"/>
            <a:ext cx="320972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Constructors </a:t>
            </a:r>
          </a:p>
          <a:p>
            <a:endParaRPr lang="en-US" sz="2200" b="1" dirty="0"/>
          </a:p>
          <a:p>
            <a:pPr lvl="1"/>
            <a:r>
              <a:rPr lang="en-US" dirty="0"/>
              <a:t>- Default Constructor</a:t>
            </a:r>
          </a:p>
          <a:p>
            <a:pPr lvl="1"/>
            <a:r>
              <a:rPr lang="en-US" dirty="0"/>
              <a:t>- Overloading Constructors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Super () 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A64E41-82A6-F740-156D-524008C64756}"/>
              </a:ext>
            </a:extLst>
          </p:cNvPr>
          <p:cNvGrpSpPr/>
          <p:nvPr/>
        </p:nvGrpSpPr>
        <p:grpSpPr>
          <a:xfrm>
            <a:off x="4748913" y="1906500"/>
            <a:ext cx="7141084" cy="4645302"/>
            <a:chOff x="3027333" y="2049113"/>
            <a:chExt cx="8115300" cy="46453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372A2E-D82B-60CC-F785-7D2D772A0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7333" y="2049113"/>
              <a:ext cx="8115300" cy="14573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100012-3B02-3C80-6DAE-83481857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7333" y="3477441"/>
              <a:ext cx="4849929" cy="321697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43F57F-90FF-915C-B018-D892449F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9858" y="3477441"/>
              <a:ext cx="3152775" cy="22574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E8C3DC2-3235-B9C3-D54A-C76FF0A33190}"/>
              </a:ext>
            </a:extLst>
          </p:cNvPr>
          <p:cNvSpPr txBox="1"/>
          <p:nvPr/>
        </p:nvSpPr>
        <p:spPr>
          <a:xfrm>
            <a:off x="7348003" y="1265747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Error Handling 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7CD648A-340B-8260-38EA-A36BB980360E}"/>
              </a:ext>
            </a:extLst>
          </p:cNvPr>
          <p:cNvSpPr/>
          <p:nvPr/>
        </p:nvSpPr>
        <p:spPr>
          <a:xfrm>
            <a:off x="3926048" y="2483141"/>
            <a:ext cx="293614" cy="310911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4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55DC17-15A4-88F8-AD0A-306ABFC52776}"/>
              </a:ext>
            </a:extLst>
          </p:cNvPr>
          <p:cNvSpPr txBox="1"/>
          <p:nvPr/>
        </p:nvSpPr>
        <p:spPr>
          <a:xfrm>
            <a:off x="192947" y="168829"/>
            <a:ext cx="5051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Cohesion &amp; Coupling in OOD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EA053-B45D-3A00-90FC-F4B8C6BB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7" y="3338818"/>
            <a:ext cx="9932259" cy="3165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6EA4B-FEB0-7528-9E56-6752D0A9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05" y="1028700"/>
            <a:ext cx="111918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0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285D86-B783-A679-BEA0-5DEE2485C8E4}"/>
              </a:ext>
            </a:extLst>
          </p:cNvPr>
          <p:cNvSpPr txBox="1"/>
          <p:nvPr/>
        </p:nvSpPr>
        <p:spPr>
          <a:xfrm>
            <a:off x="142612" y="419451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OOD- SOLID Principles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37A2A-B03D-C1FF-07BA-7AE8C16A03D2}"/>
              </a:ext>
            </a:extLst>
          </p:cNvPr>
          <p:cNvSpPr txBox="1"/>
          <p:nvPr/>
        </p:nvSpPr>
        <p:spPr>
          <a:xfrm>
            <a:off x="59899" y="1269325"/>
            <a:ext cx="1231382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software development, Object-Oriented Design plays a crucial role when it comes to writing </a:t>
            </a:r>
            <a:r>
              <a:rPr lang="en-US" sz="1400" b="1" dirty="0"/>
              <a:t>flexible, scalable, maintainable, and reusable </a:t>
            </a:r>
            <a:r>
              <a:rPr lang="en-US" sz="1400" dirty="0"/>
              <a:t>code. </a:t>
            </a:r>
          </a:p>
          <a:p>
            <a:r>
              <a:rPr lang="en-US" sz="1400" dirty="0"/>
              <a:t>There are so many benefits of using OOD, but every developer should also have the knowledge of the SOLID principle for good object-oriented design in programming. </a:t>
            </a:r>
          </a:p>
          <a:p>
            <a:r>
              <a:rPr lang="en-US" sz="1400" dirty="0"/>
              <a:t>The SOLID principle was introduced by </a:t>
            </a:r>
            <a:r>
              <a:rPr lang="en-US" sz="1400" b="1" dirty="0"/>
              <a:t>Robert C. Martin</a:t>
            </a:r>
            <a:r>
              <a:rPr lang="en-US" sz="1400" dirty="0"/>
              <a:t>, also known as Uncle Bob and it is a coding standard in programming. </a:t>
            </a:r>
          </a:p>
          <a:p>
            <a:endParaRPr lang="en-US" sz="1400" dirty="0"/>
          </a:p>
          <a:p>
            <a:r>
              <a:rPr lang="en-US" sz="1400" dirty="0"/>
              <a:t>This principle is an acronym of the five principles which is given below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E4A76-702A-7A0F-AE24-B60FA6968D34}"/>
              </a:ext>
            </a:extLst>
          </p:cNvPr>
          <p:cNvSpPr txBox="1"/>
          <p:nvPr/>
        </p:nvSpPr>
        <p:spPr>
          <a:xfrm>
            <a:off x="393129" y="2959217"/>
            <a:ext cx="39400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73239"/>
                </a:solidFill>
                <a:effectLst/>
              </a:rPr>
              <a:t>Single Responsibility Principle (SRP)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73239"/>
                </a:solidFill>
                <a:effectLst/>
              </a:rPr>
              <a:t>Open/Closed Principle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73239"/>
                </a:solidFill>
                <a:effectLst/>
              </a:rPr>
              <a:t>Liskov’s Substitution Principle (LSP)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73239"/>
                </a:solidFill>
                <a:effectLst/>
              </a:rPr>
              <a:t>Interface Segregation Principle (ISP)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73239"/>
                </a:solidFill>
                <a:effectLst/>
              </a:rPr>
              <a:t>Dependency Inversion Principle (DIP)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DA1069-5407-E99C-A291-03B7F57B7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974" y="2616875"/>
            <a:ext cx="367437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13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694E0-095E-7E87-5D7E-906E91292438}"/>
              </a:ext>
            </a:extLst>
          </p:cNvPr>
          <p:cNvSpPr txBox="1"/>
          <p:nvPr/>
        </p:nvSpPr>
        <p:spPr>
          <a:xfrm>
            <a:off x="192946" y="55785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OOD- </a:t>
            </a:r>
            <a:r>
              <a:rPr lang="en-US" sz="3200" b="1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chemeClr val="accent1"/>
                </a:solidFill>
              </a:rPr>
              <a:t>OLID Principles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7CB2D-E473-5211-7597-1F04F2449F18}"/>
              </a:ext>
            </a:extLst>
          </p:cNvPr>
          <p:cNvSpPr txBox="1"/>
          <p:nvPr/>
        </p:nvSpPr>
        <p:spPr>
          <a:xfrm>
            <a:off x="192946" y="776139"/>
            <a:ext cx="302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Single Responsibility Principle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EF956-E042-D6E5-AB55-94628F8915EE}"/>
              </a:ext>
            </a:extLst>
          </p:cNvPr>
          <p:cNvSpPr txBox="1"/>
          <p:nvPr/>
        </p:nvSpPr>
        <p:spPr>
          <a:xfrm>
            <a:off x="192946" y="1375575"/>
            <a:ext cx="87209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73239"/>
                </a:solidFill>
                <a:effectLst/>
              </a:rPr>
              <a:t>This principle states that “</a:t>
            </a:r>
            <a:r>
              <a:rPr lang="en-US" b="1" i="1" dirty="0">
                <a:solidFill>
                  <a:srgbClr val="273239"/>
                </a:solidFill>
                <a:effectLst/>
              </a:rPr>
              <a:t>a class should have only one reason to change</a:t>
            </a:r>
            <a:r>
              <a:rPr lang="en-US" b="0" i="0" dirty="0">
                <a:solidFill>
                  <a:srgbClr val="273239"/>
                </a:solidFill>
                <a:effectLst/>
              </a:rPr>
              <a:t>” </a:t>
            </a:r>
          </a:p>
          <a:p>
            <a:endParaRPr lang="en-US" dirty="0">
              <a:solidFill>
                <a:srgbClr val="273239"/>
              </a:solidFill>
            </a:endParaRPr>
          </a:p>
          <a:p>
            <a:r>
              <a:rPr lang="en-US" b="0" i="0" dirty="0">
                <a:solidFill>
                  <a:srgbClr val="273239"/>
                </a:solidFill>
                <a:effectLst/>
              </a:rPr>
              <a:t>which means every class should have a </a:t>
            </a:r>
            <a:r>
              <a:rPr lang="en-US" b="1" i="0" dirty="0">
                <a:solidFill>
                  <a:srgbClr val="273239"/>
                </a:solidFill>
                <a:effectLst/>
              </a:rPr>
              <a:t>single responsibility </a:t>
            </a:r>
            <a:r>
              <a:rPr lang="en-US" b="0" i="0" dirty="0">
                <a:solidFill>
                  <a:srgbClr val="273239"/>
                </a:solidFill>
                <a:effectLst/>
              </a:rPr>
              <a:t>or </a:t>
            </a:r>
            <a:r>
              <a:rPr lang="en-US" b="1" i="0" dirty="0">
                <a:solidFill>
                  <a:srgbClr val="273239"/>
                </a:solidFill>
                <a:effectLst/>
              </a:rPr>
              <a:t>single job </a:t>
            </a:r>
            <a:r>
              <a:rPr lang="en-US" b="0" i="0" dirty="0">
                <a:solidFill>
                  <a:srgbClr val="273239"/>
                </a:solidFill>
                <a:effectLst/>
              </a:rPr>
              <a:t>or single purpose.</a:t>
            </a:r>
          </a:p>
          <a:p>
            <a:endParaRPr lang="en-US" dirty="0">
              <a:solidFill>
                <a:srgbClr val="273239"/>
              </a:solidFill>
            </a:endParaRPr>
          </a:p>
          <a:p>
            <a:r>
              <a:rPr lang="en-US" b="1" dirty="0">
                <a:solidFill>
                  <a:srgbClr val="273239"/>
                </a:solidFill>
              </a:rPr>
              <a:t>Advantages </a:t>
            </a:r>
          </a:p>
          <a:p>
            <a:endParaRPr lang="en-US" b="0" i="0" dirty="0">
              <a:solidFill>
                <a:srgbClr val="2F353E"/>
              </a:solidFill>
              <a:effectLst/>
              <a:latin typeface="Rubik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2F353E"/>
                </a:solidFill>
                <a:effectLst/>
                <a:latin typeface="Rubik"/>
              </a:rPr>
              <a:t>Frequency and Effects of Changes</a:t>
            </a:r>
          </a:p>
          <a:p>
            <a:pPr marL="285750" indent="-285750">
              <a:buFontTx/>
              <a:buChar char="-"/>
            </a:pPr>
            <a:r>
              <a:rPr lang="en-US" i="0" dirty="0">
                <a:solidFill>
                  <a:srgbClr val="2F353E"/>
                </a:solidFill>
                <a:effectLst/>
                <a:latin typeface="Rubik"/>
              </a:rPr>
              <a:t>Easier to Understand</a:t>
            </a:r>
          </a:p>
          <a:p>
            <a:endParaRPr lang="en-US" b="0" i="0" dirty="0">
              <a:solidFill>
                <a:srgbClr val="2F353E"/>
              </a:solidFill>
              <a:effectLst/>
              <a:latin typeface="Rubik"/>
            </a:endParaRPr>
          </a:p>
          <a:p>
            <a:endParaRPr lang="en-US" dirty="0">
              <a:solidFill>
                <a:srgbClr val="273239"/>
              </a:solidFill>
            </a:endParaRPr>
          </a:p>
          <a:p>
            <a:r>
              <a:rPr lang="en-US" dirty="0"/>
              <a:t>	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76F95-A2C6-346D-4493-27B86808259E}"/>
              </a:ext>
            </a:extLst>
          </p:cNvPr>
          <p:cNvSpPr txBox="1"/>
          <p:nvPr/>
        </p:nvSpPr>
        <p:spPr>
          <a:xfrm>
            <a:off x="260057" y="3945072"/>
            <a:ext cx="701294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 cases :  </a:t>
            </a:r>
          </a:p>
          <a:p>
            <a:endParaRPr lang="en-US" dirty="0"/>
          </a:p>
          <a:p>
            <a:r>
              <a:rPr lang="en-US" dirty="0"/>
              <a:t>Design the classes using </a:t>
            </a:r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Single Responsibility Principle</a:t>
            </a:r>
            <a:r>
              <a:rPr lang="en-US" dirty="0"/>
              <a:t> ,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Pizza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 Account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i="0" dirty="0">
                <a:solidFill>
                  <a:srgbClr val="2F353E"/>
                </a:solidFill>
                <a:effectLst/>
                <a:latin typeface="Rubik"/>
              </a:rPr>
              <a:t> A Simple Question to Validate Your Design “What’s your responsibility”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5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7EC1F-80DD-D9E2-757A-DE5F793FF66D}"/>
              </a:ext>
            </a:extLst>
          </p:cNvPr>
          <p:cNvSpPr txBox="1"/>
          <p:nvPr/>
        </p:nvSpPr>
        <p:spPr>
          <a:xfrm>
            <a:off x="321179" y="92185"/>
            <a:ext cx="7077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accent1"/>
                </a:solidFill>
                <a:latin typeface="Arial Nova" panose="020B0504020202020204" pitchFamily="34" charset="0"/>
              </a:rPr>
              <a:t>Why Object Orientation ???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087F8-A3C2-74EF-D254-396C81FB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4" y="1770077"/>
            <a:ext cx="4294632" cy="3934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4CFA-0EE9-7B2E-2712-E4E7503E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907" y="3934858"/>
            <a:ext cx="3103926" cy="287319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183241-BFDA-9482-3ED6-BDF4A9075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41" y="1368929"/>
            <a:ext cx="5104834" cy="18699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6AF0A9-5FDA-F4DA-2E25-15F04ED23F1A}"/>
              </a:ext>
            </a:extLst>
          </p:cNvPr>
          <p:cNvSpPr txBox="1"/>
          <p:nvPr/>
        </p:nvSpPr>
        <p:spPr>
          <a:xfrm>
            <a:off x="1402500" y="1153486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 Nova" panose="020B0504020202020204" pitchFamily="34" charset="0"/>
              </a:rPr>
              <a:t>Types Of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ABEA0-AA2B-65EF-2499-398042A36A1A}"/>
              </a:ext>
            </a:extLst>
          </p:cNvPr>
          <p:cNvSpPr txBox="1"/>
          <p:nvPr/>
        </p:nvSpPr>
        <p:spPr>
          <a:xfrm>
            <a:off x="7670336" y="824747"/>
            <a:ext cx="2041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 Nova" panose="020B0504020202020204" pitchFamily="34" charset="0"/>
              </a:rPr>
              <a:t>Relational Data</a:t>
            </a:r>
          </a:p>
        </p:txBody>
      </p:sp>
      <p:pic>
        <p:nvPicPr>
          <p:cNvPr id="17" name="Picture 1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42AEE0D-9312-3844-FD1E-CBE96EFEF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414" y="3934858"/>
            <a:ext cx="2729922" cy="28099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39F959-D00C-0D9B-13C9-945E1805B7AB}"/>
              </a:ext>
            </a:extLst>
          </p:cNvPr>
          <p:cNvSpPr txBox="1"/>
          <p:nvPr/>
        </p:nvSpPr>
        <p:spPr>
          <a:xfrm>
            <a:off x="5919241" y="3434479"/>
            <a:ext cx="760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 Nova" panose="020B0504020202020204" pitchFamily="34" charset="0"/>
              </a:rPr>
              <a:t>XML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C96C6C-2E3C-F5DB-FF26-6995F12F81C3}"/>
              </a:ext>
            </a:extLst>
          </p:cNvPr>
          <p:cNvSpPr txBox="1"/>
          <p:nvPr/>
        </p:nvSpPr>
        <p:spPr>
          <a:xfrm>
            <a:off x="9246173" y="3352151"/>
            <a:ext cx="926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 Nova" panose="020B0504020202020204" pitchFamily="34" charset="0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496494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694E0-095E-7E87-5D7E-906E91292438}"/>
              </a:ext>
            </a:extLst>
          </p:cNvPr>
          <p:cNvSpPr txBox="1"/>
          <p:nvPr/>
        </p:nvSpPr>
        <p:spPr>
          <a:xfrm>
            <a:off x="343948" y="343950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OOD- S</a:t>
            </a:r>
            <a:r>
              <a:rPr lang="en-US" sz="3200" b="1" dirty="0">
                <a:solidFill>
                  <a:srgbClr val="FF0000"/>
                </a:solidFill>
              </a:rPr>
              <a:t>O</a:t>
            </a:r>
            <a:r>
              <a:rPr lang="en-US" sz="3200" dirty="0">
                <a:solidFill>
                  <a:schemeClr val="accent1"/>
                </a:solidFill>
              </a:rPr>
              <a:t>LID Principles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7CB2D-E473-5211-7597-1F04F2449F18}"/>
              </a:ext>
            </a:extLst>
          </p:cNvPr>
          <p:cNvSpPr txBox="1"/>
          <p:nvPr/>
        </p:nvSpPr>
        <p:spPr>
          <a:xfrm>
            <a:off x="343948" y="145968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-US" b="1" dirty="0">
                <a:solidFill>
                  <a:srgbClr val="273239"/>
                </a:solidFill>
                <a:latin typeface="Source Sans 3"/>
              </a:rPr>
              <a:t>Open and Closed</a:t>
            </a:r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 Principle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EF956-E042-D6E5-AB55-94628F8915EE}"/>
              </a:ext>
            </a:extLst>
          </p:cNvPr>
          <p:cNvSpPr txBox="1"/>
          <p:nvPr/>
        </p:nvSpPr>
        <p:spPr>
          <a:xfrm>
            <a:off x="343948" y="2105418"/>
            <a:ext cx="11293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This principle states that “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software entities (classes, modules, functions, etc.) should be open for extension, </a:t>
            </a:r>
          </a:p>
          <a:p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but closed for modification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”</a:t>
            </a:r>
            <a:endParaRPr lang="en-US" dirty="0">
              <a:solidFill>
                <a:srgbClr val="27323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76F95-A2C6-346D-4493-27B86808259E}"/>
              </a:ext>
            </a:extLst>
          </p:cNvPr>
          <p:cNvSpPr txBox="1"/>
          <p:nvPr/>
        </p:nvSpPr>
        <p:spPr>
          <a:xfrm>
            <a:off x="407715" y="4005584"/>
            <a:ext cx="50417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 cases :  </a:t>
            </a:r>
          </a:p>
          <a:p>
            <a:endParaRPr lang="en-US" dirty="0"/>
          </a:p>
          <a:p>
            <a:r>
              <a:rPr lang="en-US" dirty="0"/>
              <a:t>Design the classes using </a:t>
            </a:r>
            <a:r>
              <a:rPr lang="en-US" b="1" dirty="0">
                <a:solidFill>
                  <a:srgbClr val="273239"/>
                </a:solidFill>
                <a:latin typeface="Source Sans 3"/>
              </a:rPr>
              <a:t>Open and Closed</a:t>
            </a:r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 Principle</a:t>
            </a:r>
            <a:r>
              <a:rPr lang="en-US" dirty="0"/>
              <a:t>,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Cuboid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 Account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1D7C8-E8FE-CBF2-7884-25317EB028A9}"/>
              </a:ext>
            </a:extLst>
          </p:cNvPr>
          <p:cNvSpPr txBox="1"/>
          <p:nvPr/>
        </p:nvSpPr>
        <p:spPr>
          <a:xfrm>
            <a:off x="351001" y="2967335"/>
            <a:ext cx="101969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 dirty="0">
                <a:solidFill>
                  <a:srgbClr val="2F353E"/>
                </a:solidFill>
                <a:effectLst/>
                <a:latin typeface="Arial Nova" panose="020B0504020202020204" pitchFamily="34" charset="0"/>
              </a:rPr>
              <a:t>“A class is closed, since it may be compiled, stored in a library, baselined, and used by client classes. </a:t>
            </a:r>
          </a:p>
          <a:p>
            <a:r>
              <a:rPr lang="en-US" sz="1400" b="1" i="0" dirty="0">
                <a:solidFill>
                  <a:srgbClr val="2F353E"/>
                </a:solidFill>
                <a:effectLst/>
                <a:latin typeface="Arial Nova" panose="020B0504020202020204" pitchFamily="34" charset="0"/>
              </a:rPr>
              <a:t>But it is also open, since any new class may use it as parent, adding new features. When a descendant class is defined, </a:t>
            </a:r>
          </a:p>
          <a:p>
            <a:r>
              <a:rPr lang="en-US" sz="1400" b="1" i="0" dirty="0">
                <a:solidFill>
                  <a:srgbClr val="2F353E"/>
                </a:solidFill>
                <a:effectLst/>
                <a:latin typeface="Arial Nova" panose="020B0504020202020204" pitchFamily="34" charset="0"/>
              </a:rPr>
              <a:t>there is no need to change the original or to disturb its clients.”</a:t>
            </a:r>
            <a:endParaRPr lang="en-US" sz="1400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80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694E0-095E-7E87-5D7E-906E91292438}"/>
              </a:ext>
            </a:extLst>
          </p:cNvPr>
          <p:cNvSpPr txBox="1"/>
          <p:nvPr/>
        </p:nvSpPr>
        <p:spPr>
          <a:xfrm>
            <a:off x="343948" y="343950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OOD- SO</a:t>
            </a:r>
            <a:r>
              <a:rPr lang="en-US" sz="3200" b="1" dirty="0">
                <a:solidFill>
                  <a:srgbClr val="FF0000"/>
                </a:solidFill>
              </a:rPr>
              <a:t>L</a:t>
            </a:r>
            <a:r>
              <a:rPr lang="en-US" sz="3200" dirty="0">
                <a:solidFill>
                  <a:schemeClr val="accent1"/>
                </a:solidFill>
              </a:rPr>
              <a:t>ID Principles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7CB2D-E473-5211-7597-1F04F2449F18}"/>
              </a:ext>
            </a:extLst>
          </p:cNvPr>
          <p:cNvSpPr txBox="1"/>
          <p:nvPr/>
        </p:nvSpPr>
        <p:spPr>
          <a:xfrm>
            <a:off x="343948" y="1459684"/>
            <a:ext cx="3276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 err="1">
                <a:solidFill>
                  <a:srgbClr val="2F353E"/>
                </a:solidFill>
                <a:effectLst/>
                <a:latin typeface="Arial Nova" panose="020B0504020202020204" pitchFamily="34" charset="0"/>
              </a:rPr>
              <a:t>Liskov</a:t>
            </a:r>
            <a:r>
              <a:rPr lang="en-US" b="1" i="0" dirty="0">
                <a:solidFill>
                  <a:srgbClr val="2F353E"/>
                </a:solidFill>
                <a:effectLst/>
                <a:latin typeface="Arial Nova" panose="020B0504020202020204" pitchFamily="34" charset="0"/>
              </a:rPr>
              <a:t> Substitution Principle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EF956-E042-D6E5-AB55-94628F8915EE}"/>
              </a:ext>
            </a:extLst>
          </p:cNvPr>
          <p:cNvSpPr txBox="1"/>
          <p:nvPr/>
        </p:nvSpPr>
        <p:spPr>
          <a:xfrm>
            <a:off x="343948" y="2206085"/>
            <a:ext cx="11481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F353E"/>
                </a:solidFill>
                <a:effectLst/>
                <a:latin typeface="Rubik"/>
              </a:rPr>
              <a:t>The principle defines that objects of a superclass shall be replaceable with objects of its subclasses without breaking the </a:t>
            </a:r>
          </a:p>
          <a:p>
            <a:r>
              <a:rPr lang="en-US" b="0" i="0" dirty="0">
                <a:solidFill>
                  <a:srgbClr val="2F353E"/>
                </a:solidFill>
                <a:effectLst/>
                <a:latin typeface="Rubik"/>
              </a:rPr>
              <a:t>application. That requires the objects of your subclasses to behave in the same way as the objects of your superclass. </a:t>
            </a:r>
            <a:endParaRPr lang="en-US" dirty="0">
              <a:solidFill>
                <a:srgbClr val="27323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724C7-D5DA-E74A-E392-B48A6F95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66" y="3460459"/>
            <a:ext cx="80676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80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694E0-095E-7E87-5D7E-906E91292438}"/>
              </a:ext>
            </a:extLst>
          </p:cNvPr>
          <p:cNvSpPr txBox="1"/>
          <p:nvPr/>
        </p:nvSpPr>
        <p:spPr>
          <a:xfrm>
            <a:off x="343948" y="343950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OOD- SO</a:t>
            </a:r>
            <a:r>
              <a:rPr lang="en-US" sz="3200" b="1" dirty="0">
                <a:solidFill>
                  <a:srgbClr val="FF0000"/>
                </a:solidFill>
              </a:rPr>
              <a:t>L</a:t>
            </a:r>
            <a:r>
              <a:rPr lang="en-US" sz="3200" dirty="0">
                <a:solidFill>
                  <a:schemeClr val="accent1"/>
                </a:solidFill>
              </a:rPr>
              <a:t>ID Principles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7CB2D-E473-5211-7597-1F04F2449F18}"/>
              </a:ext>
            </a:extLst>
          </p:cNvPr>
          <p:cNvSpPr txBox="1"/>
          <p:nvPr/>
        </p:nvSpPr>
        <p:spPr>
          <a:xfrm>
            <a:off x="4457955" y="1080736"/>
            <a:ext cx="3276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 err="1">
                <a:solidFill>
                  <a:srgbClr val="2F353E"/>
                </a:solidFill>
                <a:effectLst/>
                <a:latin typeface="Arial Nova" panose="020B0504020202020204" pitchFamily="34" charset="0"/>
              </a:rPr>
              <a:t>Liskov</a:t>
            </a:r>
            <a:r>
              <a:rPr lang="en-US" b="1" i="0" dirty="0">
                <a:solidFill>
                  <a:srgbClr val="2F353E"/>
                </a:solidFill>
                <a:effectLst/>
                <a:latin typeface="Arial Nova" panose="020B0504020202020204" pitchFamily="34" charset="0"/>
              </a:rPr>
              <a:t> Substitution Principle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89D52D-F155-605F-C069-75AC6E5C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36" y="1678148"/>
            <a:ext cx="75342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2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694E0-095E-7E87-5D7E-906E91292438}"/>
              </a:ext>
            </a:extLst>
          </p:cNvPr>
          <p:cNvSpPr txBox="1"/>
          <p:nvPr/>
        </p:nvSpPr>
        <p:spPr>
          <a:xfrm>
            <a:off x="138849" y="210411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OOD- SOL</a:t>
            </a:r>
            <a:r>
              <a:rPr lang="en-US" sz="3200" b="1" dirty="0">
                <a:solidFill>
                  <a:srgbClr val="FF0000"/>
                </a:solidFill>
              </a:rPr>
              <a:t>I</a:t>
            </a:r>
            <a:r>
              <a:rPr lang="en-US" sz="3200" dirty="0">
                <a:solidFill>
                  <a:schemeClr val="accent1"/>
                </a:solidFill>
              </a:rPr>
              <a:t>D Principles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DC0132-A71E-2199-43E0-90A0427F9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77" y="1792760"/>
            <a:ext cx="11772646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F353E"/>
                </a:solidFill>
                <a:effectLst/>
                <a:latin typeface="Arial Nova" panose="020B0504020202020204" pitchFamily="34" charset="0"/>
                <a:ea typeface="Rubik"/>
              </a:rPr>
              <a:t>The Interface Segregation Principle was defined by Robert C. Martin while consulting for Xerox to help them build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F353E"/>
                </a:solidFill>
                <a:effectLst/>
                <a:latin typeface="Arial Nova" panose="020B0504020202020204" pitchFamily="34" charset="0"/>
                <a:ea typeface="Rubik"/>
              </a:rPr>
              <a:t>the software for their new printer systems.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2F353E"/>
              </a:solidFill>
              <a:latin typeface="Arial Nova" panose="020B0504020202020204" pitchFamily="34" charset="0"/>
              <a:ea typeface="Rubik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F353E"/>
              </a:solidFill>
              <a:effectLst/>
              <a:latin typeface="Arial Nova" panose="020B0504020202020204" pitchFamily="34" charset="0"/>
              <a:ea typeface="Rubik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F353E"/>
                </a:solidFill>
                <a:effectLst/>
                <a:latin typeface="Arial Nova" panose="020B0504020202020204" pitchFamily="34" charset="0"/>
                <a:ea typeface="Rubik"/>
              </a:rPr>
              <a:t>He defined it as: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ova" panose="020B05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ova" panose="020B05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“Clients should not be forced to depend upon interfaces that they do not use.”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B2C3F-5A81-9727-92FA-88B5D3027356}"/>
              </a:ext>
            </a:extLst>
          </p:cNvPr>
          <p:cNvSpPr txBox="1"/>
          <p:nvPr/>
        </p:nvSpPr>
        <p:spPr>
          <a:xfrm>
            <a:off x="209677" y="1109307"/>
            <a:ext cx="403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F353E"/>
                </a:solidFill>
                <a:effectLst/>
                <a:latin typeface="Arial Nova" panose="020B0504020202020204" pitchFamily="34" charset="0"/>
                <a:ea typeface="Rubik"/>
              </a:rPr>
              <a:t>The Interface Segregation Principle</a:t>
            </a:r>
            <a:endParaRPr lang="en-US" b="1" i="0" dirty="0">
              <a:solidFill>
                <a:srgbClr val="2F353E"/>
              </a:solidFill>
              <a:effectLst/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0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0A00DF-EEA3-CD25-337D-FB1B56634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661019"/>
            <a:ext cx="8162925" cy="4437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20D72-7C3A-AA33-AB5A-599F22680D29}"/>
              </a:ext>
            </a:extLst>
          </p:cNvPr>
          <p:cNvSpPr txBox="1"/>
          <p:nvPr/>
        </p:nvSpPr>
        <p:spPr>
          <a:xfrm>
            <a:off x="209677" y="206839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OOD- SOL</a:t>
            </a:r>
            <a:r>
              <a:rPr lang="en-US" sz="3200" b="1" dirty="0">
                <a:solidFill>
                  <a:srgbClr val="FF0000"/>
                </a:solidFill>
              </a:rPr>
              <a:t>I</a:t>
            </a:r>
            <a:r>
              <a:rPr lang="en-US" sz="3200" dirty="0">
                <a:solidFill>
                  <a:schemeClr val="accent1"/>
                </a:solidFill>
              </a:rPr>
              <a:t>D Principles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54DC7-5B25-4814-EBE8-3171A15CEB6C}"/>
              </a:ext>
            </a:extLst>
          </p:cNvPr>
          <p:cNvSpPr txBox="1"/>
          <p:nvPr/>
        </p:nvSpPr>
        <p:spPr>
          <a:xfrm>
            <a:off x="3749831" y="1000250"/>
            <a:ext cx="403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F353E"/>
                </a:solidFill>
                <a:effectLst/>
                <a:latin typeface="Arial Nova" panose="020B0504020202020204" pitchFamily="34" charset="0"/>
                <a:ea typeface="Rubik"/>
              </a:rPr>
              <a:t>The Interface Segregation Principle</a:t>
            </a:r>
            <a:endParaRPr lang="en-US" b="1" i="0" dirty="0">
              <a:solidFill>
                <a:srgbClr val="2F353E"/>
              </a:solidFill>
              <a:effectLst/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86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694E0-095E-7E87-5D7E-906E91292438}"/>
              </a:ext>
            </a:extLst>
          </p:cNvPr>
          <p:cNvSpPr txBox="1"/>
          <p:nvPr/>
        </p:nvSpPr>
        <p:spPr>
          <a:xfrm>
            <a:off x="138849" y="210411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OOD- SOLI</a:t>
            </a:r>
            <a:r>
              <a:rPr lang="en-US" sz="3200" b="1" dirty="0">
                <a:solidFill>
                  <a:srgbClr val="FF0000"/>
                </a:solidFill>
              </a:rPr>
              <a:t>D</a:t>
            </a:r>
            <a:r>
              <a:rPr lang="en-US" sz="3200" dirty="0">
                <a:solidFill>
                  <a:schemeClr val="accent1"/>
                </a:solidFill>
              </a:rPr>
              <a:t> Principles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DC0132-A71E-2199-43E0-90A0427F9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77" y="1515762"/>
            <a:ext cx="11772646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F353E"/>
                </a:solidFill>
                <a:effectLst/>
                <a:latin typeface="Arial Nova" panose="020B0504020202020204" pitchFamily="34" charset="0"/>
                <a:ea typeface="Rubik"/>
              </a:rPr>
              <a:t>The Interface Segregation Principle was defined by Robert C. Martin while consulting for Xerox to help them build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F353E"/>
                </a:solidFill>
                <a:effectLst/>
                <a:latin typeface="Arial Nova" panose="020B0504020202020204" pitchFamily="34" charset="0"/>
                <a:ea typeface="Rubik"/>
              </a:rPr>
              <a:t>the software for their new printer systems.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2F353E"/>
              </a:solidFill>
              <a:latin typeface="Arial Nova" panose="020B0504020202020204" pitchFamily="34" charset="0"/>
              <a:ea typeface="Rubik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F353E"/>
              </a:solidFill>
              <a:effectLst/>
              <a:latin typeface="Arial Nova" panose="020B0504020202020204" pitchFamily="34" charset="0"/>
              <a:ea typeface="Rubik"/>
            </a:endParaRPr>
          </a:p>
          <a:p>
            <a:pPr algn="l"/>
            <a:r>
              <a:rPr lang="en-US" b="0" i="0" dirty="0">
                <a:solidFill>
                  <a:srgbClr val="2F353E"/>
                </a:solidFill>
                <a:effectLst/>
                <a:latin typeface="Rubik"/>
              </a:rPr>
              <a:t>Based on this idea, Robert C. Martin’s definition of the Dependency Inversion Principle consists of two parts:</a:t>
            </a:r>
          </a:p>
          <a:p>
            <a:pPr algn="l"/>
            <a:endParaRPr lang="en-US" dirty="0">
              <a:solidFill>
                <a:srgbClr val="2F353E"/>
              </a:solidFill>
              <a:latin typeface="Rubik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F353E"/>
                </a:solidFill>
                <a:effectLst/>
                <a:latin typeface="Rubik"/>
              </a:rPr>
              <a:t>High-level modules should not depend on low-level modules. Both should depend on abstractions.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F353E"/>
              </a:solidFill>
              <a:effectLst/>
              <a:latin typeface="Rubik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F353E"/>
                </a:solidFill>
                <a:effectLst/>
                <a:latin typeface="Rubik"/>
              </a:rPr>
              <a:t>Abstractions should not depend on details. Details should depend on abstractions.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B2C3F-5A81-9727-92FA-88B5D3027356}"/>
              </a:ext>
            </a:extLst>
          </p:cNvPr>
          <p:cNvSpPr txBox="1"/>
          <p:nvPr/>
        </p:nvSpPr>
        <p:spPr>
          <a:xfrm>
            <a:off x="209677" y="1109307"/>
            <a:ext cx="268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rgbClr val="2F353E"/>
                </a:solidFill>
                <a:effectLst/>
                <a:latin typeface="Arial Nova" panose="020B0504020202020204" pitchFamily="34" charset="0"/>
              </a:rPr>
              <a:t>Dependency Inversion </a:t>
            </a:r>
          </a:p>
        </p:txBody>
      </p:sp>
    </p:spTree>
    <p:extLst>
      <p:ext uri="{BB962C8B-B14F-4D97-AF65-F5344CB8AC3E}">
        <p14:creationId xmlns:p14="http://schemas.microsoft.com/office/powerpoint/2010/main" val="2912552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120D72-7C3A-AA33-AB5A-599F22680D29}"/>
              </a:ext>
            </a:extLst>
          </p:cNvPr>
          <p:cNvSpPr txBox="1"/>
          <p:nvPr/>
        </p:nvSpPr>
        <p:spPr>
          <a:xfrm>
            <a:off x="209677" y="206839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OOD- SOL</a:t>
            </a:r>
            <a:r>
              <a:rPr lang="en-US" sz="3200" b="1" dirty="0">
                <a:solidFill>
                  <a:schemeClr val="accent1"/>
                </a:solidFill>
              </a:rPr>
              <a:t>I</a:t>
            </a:r>
            <a:r>
              <a:rPr lang="en-US" sz="3200" b="1" dirty="0">
                <a:solidFill>
                  <a:srgbClr val="FF0000"/>
                </a:solidFill>
              </a:rPr>
              <a:t>D</a:t>
            </a:r>
            <a:r>
              <a:rPr lang="en-US" sz="3200" dirty="0">
                <a:solidFill>
                  <a:schemeClr val="accent1"/>
                </a:solidFill>
              </a:rPr>
              <a:t> Principles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A3054-6ACD-D433-2560-576AFD09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66" y="1879133"/>
            <a:ext cx="8324850" cy="4219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9983E5-B5AD-E412-38D1-8F3A4FAEF1BB}"/>
              </a:ext>
            </a:extLst>
          </p:cNvPr>
          <p:cNvSpPr txBox="1"/>
          <p:nvPr/>
        </p:nvSpPr>
        <p:spPr>
          <a:xfrm>
            <a:off x="4917299" y="1068760"/>
            <a:ext cx="268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solidFill>
                  <a:srgbClr val="2F353E"/>
                </a:solidFill>
                <a:effectLst/>
                <a:latin typeface="Arial Nova" panose="020B0504020202020204" pitchFamily="34" charset="0"/>
              </a:rPr>
              <a:t>Dependency Inversion </a:t>
            </a:r>
          </a:p>
        </p:txBody>
      </p:sp>
    </p:spTree>
    <p:extLst>
      <p:ext uri="{BB962C8B-B14F-4D97-AF65-F5344CB8AC3E}">
        <p14:creationId xmlns:p14="http://schemas.microsoft.com/office/powerpoint/2010/main" val="164159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F8DE8E-038B-A1AB-9329-D3759D898FA8}"/>
              </a:ext>
            </a:extLst>
          </p:cNvPr>
          <p:cNvSpPr txBox="1"/>
          <p:nvPr/>
        </p:nvSpPr>
        <p:spPr>
          <a:xfrm>
            <a:off x="135765" y="132770"/>
            <a:ext cx="2499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Java Memory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EEB82-E0F7-CFA7-D4B2-63B0475A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5" y="805955"/>
            <a:ext cx="6246831" cy="2745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8D1E3-913B-74F1-79FE-E02453A0C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8" y="3551624"/>
            <a:ext cx="6128643" cy="1114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97A3C5-EE73-7EAF-D1D3-0A0C0D779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358" y="717545"/>
            <a:ext cx="5485262" cy="5934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44CD6B-C782-ABBE-3494-4564F4DC9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666049"/>
            <a:ext cx="6382596" cy="21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36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A3E694-215B-A53E-2618-C16C6EE9AD34}"/>
              </a:ext>
            </a:extLst>
          </p:cNvPr>
          <p:cNvSpPr txBox="1"/>
          <p:nvPr/>
        </p:nvSpPr>
        <p:spPr>
          <a:xfrm>
            <a:off x="194488" y="157937"/>
            <a:ext cx="3263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Java Concurrency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EF81E-86DC-8CB9-F009-C67F9B89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5" y="1130832"/>
            <a:ext cx="9229725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2D0469-60C7-DC1E-55FF-0849401E3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9" y="2747525"/>
            <a:ext cx="2676525" cy="3057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97EDCE-995C-821A-C4EA-1F8830CE6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098" y="3090424"/>
            <a:ext cx="1924050" cy="2295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46AF9-6E24-BB44-7454-098DD86E1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846" y="2747525"/>
            <a:ext cx="5343525" cy="3133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1551DA-B1E1-C5B5-C699-15BF014225C0}"/>
              </a:ext>
            </a:extLst>
          </p:cNvPr>
          <p:cNvSpPr txBox="1"/>
          <p:nvPr/>
        </p:nvSpPr>
        <p:spPr>
          <a:xfrm>
            <a:off x="3800213" y="2378193"/>
            <a:ext cx="161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Parallelism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10390D-B1E6-9ACA-1F65-47D9E4FC34B6}"/>
              </a:ext>
            </a:extLst>
          </p:cNvPr>
          <p:cNvSpPr txBox="1"/>
          <p:nvPr/>
        </p:nvSpPr>
        <p:spPr>
          <a:xfrm>
            <a:off x="8516223" y="2294719"/>
            <a:ext cx="161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Concurrency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FEDB9-A344-91E1-AEAF-1980AD544B06}"/>
              </a:ext>
            </a:extLst>
          </p:cNvPr>
          <p:cNvSpPr txBox="1"/>
          <p:nvPr/>
        </p:nvSpPr>
        <p:spPr>
          <a:xfrm>
            <a:off x="4110476" y="5357836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27410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C6BDFB-1480-FC40-E488-BC64CF216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88" y="698349"/>
            <a:ext cx="9020175" cy="1895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514D46-8AE8-283C-E7D3-617340510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88" y="2711426"/>
            <a:ext cx="9334500" cy="1838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C28C35-93EF-6677-4197-E9B65289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4460723"/>
            <a:ext cx="4229100" cy="2018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19C101-F855-A7EF-812F-B678ACB48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066" y="4137320"/>
            <a:ext cx="3514725" cy="26653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6F100-24CC-07F1-C695-23A464B4B253}"/>
              </a:ext>
            </a:extLst>
          </p:cNvPr>
          <p:cNvSpPr txBox="1"/>
          <p:nvPr/>
        </p:nvSpPr>
        <p:spPr>
          <a:xfrm>
            <a:off x="194488" y="157937"/>
            <a:ext cx="3263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Java Concurrency  </a:t>
            </a:r>
          </a:p>
        </p:txBody>
      </p:sp>
    </p:spTree>
    <p:extLst>
      <p:ext uri="{BB962C8B-B14F-4D97-AF65-F5344CB8AC3E}">
        <p14:creationId xmlns:p14="http://schemas.microsoft.com/office/powerpoint/2010/main" val="374913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0F78BC-FAA9-9316-5E2A-AD14275E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40" y="903986"/>
            <a:ext cx="4327021" cy="2525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8BAFBD-F7C0-CC16-0196-2F8FC400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93" y="4075086"/>
            <a:ext cx="4763354" cy="2525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E3552-713E-3206-04EE-ED3A22BF9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49" y="4175822"/>
            <a:ext cx="3743058" cy="2323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BB86F2-6883-F863-46C5-279B6063B9A3}"/>
              </a:ext>
            </a:extLst>
          </p:cNvPr>
          <p:cNvSpPr txBox="1"/>
          <p:nvPr/>
        </p:nvSpPr>
        <p:spPr>
          <a:xfrm>
            <a:off x="290557" y="95530"/>
            <a:ext cx="4763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 Nova" panose="020B0504020202020204" pitchFamily="34" charset="0"/>
              </a:rPr>
              <a:t>Imperative Programming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847275-43C7-9A69-6C5B-5BD6B0D72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141" y="1048664"/>
            <a:ext cx="4327021" cy="24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507CA6-EE35-790B-04F2-7FC07218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40" y="1670938"/>
            <a:ext cx="7058025" cy="3667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6D8DF8-B12C-7F9E-9077-F3471B8298C9}"/>
              </a:ext>
            </a:extLst>
          </p:cNvPr>
          <p:cNvSpPr txBox="1"/>
          <p:nvPr/>
        </p:nvSpPr>
        <p:spPr>
          <a:xfrm>
            <a:off x="4412610" y="935162"/>
            <a:ext cx="255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Thread States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78AAC-A50B-76FE-FC0E-00592F91A28A}"/>
              </a:ext>
            </a:extLst>
          </p:cNvPr>
          <p:cNvSpPr txBox="1"/>
          <p:nvPr/>
        </p:nvSpPr>
        <p:spPr>
          <a:xfrm>
            <a:off x="194488" y="157937"/>
            <a:ext cx="3263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Java Concurrency  </a:t>
            </a:r>
          </a:p>
        </p:txBody>
      </p:sp>
    </p:spTree>
    <p:extLst>
      <p:ext uri="{BB962C8B-B14F-4D97-AF65-F5344CB8AC3E}">
        <p14:creationId xmlns:p14="http://schemas.microsoft.com/office/powerpoint/2010/main" val="2411598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41018-3FAC-4840-6579-CDFF492114F3}"/>
              </a:ext>
            </a:extLst>
          </p:cNvPr>
          <p:cNvSpPr txBox="1"/>
          <p:nvPr/>
        </p:nvSpPr>
        <p:spPr>
          <a:xfrm>
            <a:off x="194488" y="157937"/>
            <a:ext cx="5327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Problems in Java Concurrency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805C5-D9D6-AFF0-D1C9-0B12A660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126871"/>
            <a:ext cx="5829300" cy="3829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605D4-6248-C67A-9732-E946AC8166C7}"/>
              </a:ext>
            </a:extLst>
          </p:cNvPr>
          <p:cNvSpPr txBox="1"/>
          <p:nvPr/>
        </p:nvSpPr>
        <p:spPr>
          <a:xfrm>
            <a:off x="5168958" y="1304627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Dead Lock</a:t>
            </a:r>
          </a:p>
        </p:txBody>
      </p:sp>
    </p:spTree>
    <p:extLst>
      <p:ext uri="{BB962C8B-B14F-4D97-AF65-F5344CB8AC3E}">
        <p14:creationId xmlns:p14="http://schemas.microsoft.com/office/powerpoint/2010/main" val="396378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41018-3FAC-4840-6579-CDFF492114F3}"/>
              </a:ext>
            </a:extLst>
          </p:cNvPr>
          <p:cNvSpPr txBox="1"/>
          <p:nvPr/>
        </p:nvSpPr>
        <p:spPr>
          <a:xfrm>
            <a:off x="194488" y="157937"/>
            <a:ext cx="5327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Problems in Java Concurrency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C1614-CBD8-A3CF-EEEF-718DCA3DD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08" y="2063692"/>
            <a:ext cx="5548604" cy="3405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7C799E-5A9D-D8CB-33D4-7F117F3FD161}"/>
              </a:ext>
            </a:extLst>
          </p:cNvPr>
          <p:cNvSpPr txBox="1"/>
          <p:nvPr/>
        </p:nvSpPr>
        <p:spPr>
          <a:xfrm>
            <a:off x="8510145" y="1496231"/>
            <a:ext cx="14261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cs typeface="Arial" panose="020B0604020202020204" pitchFamily="34" charset="0"/>
              </a:rPr>
              <a:t>Live Lock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80545F-0004-3177-3A1C-194E1CDCB6A4}"/>
              </a:ext>
            </a:extLst>
          </p:cNvPr>
          <p:cNvCxnSpPr/>
          <p:nvPr/>
        </p:nvCxnSpPr>
        <p:spPr>
          <a:xfrm>
            <a:off x="5897461" y="1409350"/>
            <a:ext cx="0" cy="47062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902601F-8047-349B-AB79-B7B0C436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88" y="2019388"/>
            <a:ext cx="5495925" cy="3371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27E97A-5FD0-D5A4-5FBC-179337866F42}"/>
              </a:ext>
            </a:extLst>
          </p:cNvPr>
          <p:cNvSpPr txBox="1"/>
          <p:nvPr/>
        </p:nvSpPr>
        <p:spPr>
          <a:xfrm>
            <a:off x="1858649" y="1507611"/>
            <a:ext cx="14261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cs typeface="Arial" panose="020B0604020202020204" pitchFamily="34" charset="0"/>
              </a:rPr>
              <a:t>Starvation</a:t>
            </a:r>
          </a:p>
        </p:txBody>
      </p:sp>
    </p:spTree>
    <p:extLst>
      <p:ext uri="{BB962C8B-B14F-4D97-AF65-F5344CB8AC3E}">
        <p14:creationId xmlns:p14="http://schemas.microsoft.com/office/powerpoint/2010/main" val="4242384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E5C4E-2CF4-96FA-38E2-6559725F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77" y="1904694"/>
            <a:ext cx="7286625" cy="3686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851F83-A368-F390-2C71-41726052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02" y="3196205"/>
            <a:ext cx="2352675" cy="2020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A6B76A-958B-A735-9401-900C60C1C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340" y="2965726"/>
            <a:ext cx="1918414" cy="2352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70CC70-1A25-0226-66E7-8D615D650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643" y="2965725"/>
            <a:ext cx="1809357" cy="2352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FD7122-83DA-D41C-5B74-1523A6481395}"/>
              </a:ext>
            </a:extLst>
          </p:cNvPr>
          <p:cNvSpPr txBox="1"/>
          <p:nvPr/>
        </p:nvSpPr>
        <p:spPr>
          <a:xfrm>
            <a:off x="3994499" y="1161103"/>
            <a:ext cx="3791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Producer Consumer Problem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8B3B49-D193-AD19-F4B5-2791D612988B}"/>
              </a:ext>
            </a:extLst>
          </p:cNvPr>
          <p:cNvSpPr txBox="1"/>
          <p:nvPr/>
        </p:nvSpPr>
        <p:spPr>
          <a:xfrm>
            <a:off x="194488" y="157937"/>
            <a:ext cx="3263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Java Concurrency  </a:t>
            </a:r>
          </a:p>
        </p:txBody>
      </p:sp>
    </p:spTree>
    <p:extLst>
      <p:ext uri="{BB962C8B-B14F-4D97-AF65-F5344CB8AC3E}">
        <p14:creationId xmlns:p14="http://schemas.microsoft.com/office/powerpoint/2010/main" val="2281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C4E1A3-0C65-DF62-6BF9-7B266C35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69" y="2026112"/>
            <a:ext cx="5075270" cy="4114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CC2FF-5419-BA6A-8B5D-3142C250C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0" y="1840204"/>
            <a:ext cx="5662788" cy="448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67E45-7A63-3EBC-56F1-6F668A667295}"/>
              </a:ext>
            </a:extLst>
          </p:cNvPr>
          <p:cNvSpPr txBox="1"/>
          <p:nvPr/>
        </p:nvSpPr>
        <p:spPr>
          <a:xfrm>
            <a:off x="100450" y="132770"/>
            <a:ext cx="3356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Java Concurrency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DC137-B75D-BF5A-3651-E09A3FC22BC4}"/>
              </a:ext>
            </a:extLst>
          </p:cNvPr>
          <p:cNvSpPr txBox="1"/>
          <p:nvPr/>
        </p:nvSpPr>
        <p:spPr>
          <a:xfrm>
            <a:off x="1510218" y="1182848"/>
            <a:ext cx="2510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Blocking Thread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59266-0696-4E0C-FC64-4DD039E9477A}"/>
              </a:ext>
            </a:extLst>
          </p:cNvPr>
          <p:cNvSpPr txBox="1"/>
          <p:nvPr/>
        </p:nvSpPr>
        <p:spPr>
          <a:xfrm>
            <a:off x="7576856" y="1182848"/>
            <a:ext cx="3232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Non-Blocking Thread</a:t>
            </a:r>
          </a:p>
        </p:txBody>
      </p:sp>
    </p:spTree>
    <p:extLst>
      <p:ext uri="{BB962C8B-B14F-4D97-AF65-F5344CB8AC3E}">
        <p14:creationId xmlns:p14="http://schemas.microsoft.com/office/powerpoint/2010/main" val="1842669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E7C2A7-DB37-B12E-336B-EFDF8714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"/>
            <a:ext cx="11974286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B6257-5964-0EE5-F536-FB2001D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86001"/>
            <a:ext cx="6096000" cy="4478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C2EB5C-5795-FAE8-94BB-1C0EC99EB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02025"/>
            <a:ext cx="5987143" cy="46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83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E8545-E942-573F-104A-0ABC1C07FD5F}"/>
              </a:ext>
            </a:extLst>
          </p:cNvPr>
          <p:cNvSpPr txBox="1"/>
          <p:nvPr/>
        </p:nvSpPr>
        <p:spPr>
          <a:xfrm>
            <a:off x="293615" y="461395"/>
            <a:ext cx="4845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Creational - Factory Pattern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33D50-CEC5-1111-FA23-099387D5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6" y="1264642"/>
            <a:ext cx="6800850" cy="1692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1B846-DD4E-50FC-B6BF-4072CD6E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20" y="3900837"/>
            <a:ext cx="6610350" cy="18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5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87F72E-ECF9-8FB1-725C-DB92ED21D70C}"/>
              </a:ext>
            </a:extLst>
          </p:cNvPr>
          <p:cNvSpPr txBox="1"/>
          <p:nvPr/>
        </p:nvSpPr>
        <p:spPr>
          <a:xfrm>
            <a:off x="360727" y="260059"/>
            <a:ext cx="4845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Creational - Factory Pattern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18C17-F7B5-B68D-62B6-DE1AA61D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036" y="2684476"/>
            <a:ext cx="6543675" cy="3650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E5399-6A0C-AD12-DF12-54AB73A7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78" y="986013"/>
            <a:ext cx="7947171" cy="13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04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87F72E-ECF9-8FB1-725C-DB92ED21D70C}"/>
              </a:ext>
            </a:extLst>
          </p:cNvPr>
          <p:cNvSpPr txBox="1"/>
          <p:nvPr/>
        </p:nvSpPr>
        <p:spPr>
          <a:xfrm>
            <a:off x="360727" y="260059"/>
            <a:ext cx="4845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Creational - Factory Pattern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7C796-DCD1-13B6-F496-68A9A1AF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85" y="1115736"/>
            <a:ext cx="8521772" cy="51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84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C711EC-80EE-38AE-9307-CEB0A4E64BE3}"/>
              </a:ext>
            </a:extLst>
          </p:cNvPr>
          <p:cNvSpPr txBox="1"/>
          <p:nvPr/>
        </p:nvSpPr>
        <p:spPr>
          <a:xfrm>
            <a:off x="75501" y="163586"/>
            <a:ext cx="500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Creational - Abstract Factory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ACCB2-D4B8-BB50-88A8-4A8EB193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920865"/>
            <a:ext cx="4924338" cy="3127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866CF-D90C-CF6C-2778-2A57A187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34" y="494950"/>
            <a:ext cx="5989739" cy="3858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5FA35-F20F-78CE-B39C-515676B7D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277" y="4526390"/>
            <a:ext cx="4576194" cy="21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4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7BF07-8005-F4CB-25B6-6BF4FEA5CC31}"/>
              </a:ext>
            </a:extLst>
          </p:cNvPr>
          <p:cNvSpPr txBox="1"/>
          <p:nvPr/>
        </p:nvSpPr>
        <p:spPr>
          <a:xfrm>
            <a:off x="259825" y="549283"/>
            <a:ext cx="3420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 Nova" panose="020B0504020202020204" pitchFamily="34" charset="0"/>
              </a:rPr>
              <a:t>What's An Object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AC4B-F1A0-D4E7-A421-6B8A356C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521" y="1801359"/>
            <a:ext cx="4454005" cy="3782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6F8F33-B4BB-1841-9AEB-83FDC1860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90" y="2024597"/>
            <a:ext cx="6609616" cy="3181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8820D8-4DDC-DF2A-1668-6B5CBFB9193E}"/>
              </a:ext>
            </a:extLst>
          </p:cNvPr>
          <p:cNvSpPr txBox="1"/>
          <p:nvPr/>
        </p:nvSpPr>
        <p:spPr>
          <a:xfrm>
            <a:off x="2137198" y="1824542"/>
            <a:ext cx="1543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Nova" panose="020B0504020202020204" pitchFamily="34" charset="0"/>
              </a:rPr>
              <a:t>Dog Object </a:t>
            </a:r>
          </a:p>
        </p:txBody>
      </p:sp>
    </p:spTree>
    <p:extLst>
      <p:ext uri="{BB962C8B-B14F-4D97-AF65-F5344CB8AC3E}">
        <p14:creationId xmlns:p14="http://schemas.microsoft.com/office/powerpoint/2010/main" val="1707571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C711EC-80EE-38AE-9307-CEB0A4E64BE3}"/>
              </a:ext>
            </a:extLst>
          </p:cNvPr>
          <p:cNvSpPr txBox="1"/>
          <p:nvPr/>
        </p:nvSpPr>
        <p:spPr>
          <a:xfrm>
            <a:off x="75501" y="163586"/>
            <a:ext cx="500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Creational - Abstract Factory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C5E9C-8384-4065-8DC4-D9F3CEDD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201373"/>
            <a:ext cx="7521517" cy="47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93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C711EC-80EE-38AE-9307-CEB0A4E64BE3}"/>
              </a:ext>
            </a:extLst>
          </p:cNvPr>
          <p:cNvSpPr txBox="1"/>
          <p:nvPr/>
        </p:nvSpPr>
        <p:spPr>
          <a:xfrm>
            <a:off x="75501" y="163586"/>
            <a:ext cx="500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Creational - Abstract Factory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91574-0E68-80A7-40BD-2DC0738D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41" y="1630704"/>
            <a:ext cx="7184624" cy="4954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9E918-F4E5-AB59-416D-EA14D2B0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75" y="965789"/>
            <a:ext cx="24479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56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C711EC-80EE-38AE-9307-CEB0A4E64BE3}"/>
              </a:ext>
            </a:extLst>
          </p:cNvPr>
          <p:cNvSpPr txBox="1"/>
          <p:nvPr/>
        </p:nvSpPr>
        <p:spPr>
          <a:xfrm>
            <a:off x="75501" y="163586"/>
            <a:ext cx="500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Creational - Abstract Factory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E0F4D-4ABB-BA75-4EB8-FDC7BB32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845"/>
            <a:ext cx="12192000" cy="566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81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1B19EF-FB59-0E5A-EC71-7C0C606D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269664"/>
            <a:ext cx="8153400" cy="5191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0F0FE-3C1A-6C74-35AE-3FDC736C7D0E}"/>
              </a:ext>
            </a:extLst>
          </p:cNvPr>
          <p:cNvSpPr txBox="1"/>
          <p:nvPr/>
        </p:nvSpPr>
        <p:spPr>
          <a:xfrm>
            <a:off x="75501" y="163586"/>
            <a:ext cx="516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Creational – Singleton Pattern</a:t>
            </a:r>
          </a:p>
        </p:txBody>
      </p:sp>
    </p:spTree>
    <p:extLst>
      <p:ext uri="{BB962C8B-B14F-4D97-AF65-F5344CB8AC3E}">
        <p14:creationId xmlns:p14="http://schemas.microsoft.com/office/powerpoint/2010/main" val="3887016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D6E17-78F7-3879-43EF-D36C7D8B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1" y="1374003"/>
            <a:ext cx="6194658" cy="2476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99E31-2525-0421-2CC4-72BECE98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4" y="3850546"/>
            <a:ext cx="4815413" cy="2869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D230DE-F375-0330-F56C-0ED630313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90" y="1583728"/>
            <a:ext cx="5318621" cy="4953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7C7ABD-E672-DBDF-4394-ADA59F09C32F}"/>
              </a:ext>
            </a:extLst>
          </p:cNvPr>
          <p:cNvSpPr txBox="1"/>
          <p:nvPr/>
        </p:nvSpPr>
        <p:spPr>
          <a:xfrm>
            <a:off x="130641" y="138419"/>
            <a:ext cx="4643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Structural - Builder Pattern</a:t>
            </a:r>
          </a:p>
        </p:txBody>
      </p:sp>
    </p:spTree>
    <p:extLst>
      <p:ext uri="{BB962C8B-B14F-4D97-AF65-F5344CB8AC3E}">
        <p14:creationId xmlns:p14="http://schemas.microsoft.com/office/powerpoint/2010/main" val="14104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6FE5F5-27F7-C75C-7BFD-0585B1E8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47" y="3884102"/>
            <a:ext cx="6123964" cy="2869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4BEA1C-C3BC-835D-2298-92A51AB9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65" y="1346261"/>
            <a:ext cx="4431727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B47F7-DEBB-7891-81EA-B864E94C6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17102"/>
            <a:ext cx="5153025" cy="2796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309AD2-51C1-704A-33F8-2A85E021173F}"/>
              </a:ext>
            </a:extLst>
          </p:cNvPr>
          <p:cNvSpPr txBox="1"/>
          <p:nvPr/>
        </p:nvSpPr>
        <p:spPr>
          <a:xfrm>
            <a:off x="392577" y="171975"/>
            <a:ext cx="4797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Structural - Adapter Pattern</a:t>
            </a:r>
          </a:p>
        </p:txBody>
      </p:sp>
    </p:spTree>
    <p:extLst>
      <p:ext uri="{BB962C8B-B14F-4D97-AF65-F5344CB8AC3E}">
        <p14:creationId xmlns:p14="http://schemas.microsoft.com/office/powerpoint/2010/main" val="2074893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BDCDCA-B793-18B6-D52B-A844ED28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4" y="960715"/>
            <a:ext cx="5473424" cy="290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AECC27-FD6B-909D-C7B6-68B138CD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97" y="960715"/>
            <a:ext cx="5236697" cy="29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EC54F-6A81-D97A-35ED-B24B4586C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043" y="3865840"/>
            <a:ext cx="5438775" cy="290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7D75F-8771-9AF8-EE88-448ECB4067B1}"/>
              </a:ext>
            </a:extLst>
          </p:cNvPr>
          <p:cNvSpPr txBox="1"/>
          <p:nvPr/>
        </p:nvSpPr>
        <p:spPr>
          <a:xfrm>
            <a:off x="160354" y="87035"/>
            <a:ext cx="4609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accent1"/>
                </a:solidFill>
              </a:rPr>
              <a:t>Strcutural</a:t>
            </a:r>
            <a:r>
              <a:rPr lang="en-US" sz="3200" dirty="0">
                <a:solidFill>
                  <a:schemeClr val="accent1"/>
                </a:solidFill>
              </a:rPr>
              <a:t> - Bridge Pattern</a:t>
            </a:r>
          </a:p>
        </p:txBody>
      </p:sp>
    </p:spTree>
    <p:extLst>
      <p:ext uri="{BB962C8B-B14F-4D97-AF65-F5344CB8AC3E}">
        <p14:creationId xmlns:p14="http://schemas.microsoft.com/office/powerpoint/2010/main" val="1913385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8ECC7C-47BA-45D7-ED53-9BB79F41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979" y="1608698"/>
            <a:ext cx="5667373" cy="3640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2A7826-09D2-F041-94BE-5E6D85F21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47" y="2019300"/>
            <a:ext cx="5667375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60C30-6A33-90C7-D8A3-E4D44D25BD9C}"/>
              </a:ext>
            </a:extLst>
          </p:cNvPr>
          <p:cNvSpPr txBox="1"/>
          <p:nvPr/>
        </p:nvSpPr>
        <p:spPr>
          <a:xfrm>
            <a:off x="168743" y="313538"/>
            <a:ext cx="5351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Structural  - Decorator Pattern</a:t>
            </a:r>
          </a:p>
        </p:txBody>
      </p:sp>
    </p:spTree>
    <p:extLst>
      <p:ext uri="{BB962C8B-B14F-4D97-AF65-F5344CB8AC3E}">
        <p14:creationId xmlns:p14="http://schemas.microsoft.com/office/powerpoint/2010/main" val="855092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83301A-D46B-8976-4E56-50421E86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3" y="1946133"/>
            <a:ext cx="6177140" cy="3548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A09B13-2FBA-8D5D-BAFC-C4B86C39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70" y="968748"/>
            <a:ext cx="4306349" cy="27516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CAA826-5476-29BB-5605-F191A6140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536" y="3963684"/>
            <a:ext cx="3438263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33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4FC35A-E7B0-8CB1-5C12-CB99FA155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20" y="1291905"/>
            <a:ext cx="5010150" cy="4877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919AA-0285-CD17-70B6-2F0305740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64" y="385587"/>
            <a:ext cx="5680352" cy="3043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D02A8-CED5-6362-3690-60D54868A346}"/>
              </a:ext>
            </a:extLst>
          </p:cNvPr>
          <p:cNvSpPr txBox="1"/>
          <p:nvPr/>
        </p:nvSpPr>
        <p:spPr>
          <a:xfrm>
            <a:off x="277274" y="239508"/>
            <a:ext cx="443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Understanding Maven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AB2451-FEA8-7C27-4D69-D9D84DA5F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564" y="3523376"/>
            <a:ext cx="6014163" cy="29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0584AA-8232-7DDD-8DA7-33B38E8DE6E0}"/>
              </a:ext>
            </a:extLst>
          </p:cNvPr>
          <p:cNvSpPr txBox="1"/>
          <p:nvPr/>
        </p:nvSpPr>
        <p:spPr>
          <a:xfrm>
            <a:off x="419450" y="436228"/>
            <a:ext cx="3322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What's a Class ???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A651-1B59-3AE8-DC05-82DBE6BA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79" y="1995279"/>
            <a:ext cx="4891221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06C6E-85CF-6129-5930-044F91C3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9" y="1604754"/>
            <a:ext cx="6112166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16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5613E8-3FD9-3B0B-B26F-1207128E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1" y="1717384"/>
            <a:ext cx="5543550" cy="3943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DEAF3-3075-57EC-564E-927A81287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431" y="1566098"/>
            <a:ext cx="5543548" cy="424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9DFF8-53A7-EA53-D5D4-26BFD619AA28}"/>
              </a:ext>
            </a:extLst>
          </p:cNvPr>
          <p:cNvSpPr txBox="1"/>
          <p:nvPr/>
        </p:nvSpPr>
        <p:spPr>
          <a:xfrm>
            <a:off x="277274" y="239508"/>
            <a:ext cx="4433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Understanding Maven </a:t>
            </a:r>
          </a:p>
        </p:txBody>
      </p:sp>
    </p:spTree>
    <p:extLst>
      <p:ext uri="{BB962C8B-B14F-4D97-AF65-F5344CB8AC3E}">
        <p14:creationId xmlns:p14="http://schemas.microsoft.com/office/powerpoint/2010/main" val="312281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99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A4CA7-23FB-95B0-7593-6A1F5ED6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1" y="3607266"/>
            <a:ext cx="5880683" cy="2827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B16D3-071D-BB40-D0CD-38BD911EA4C6}"/>
              </a:ext>
            </a:extLst>
          </p:cNvPr>
          <p:cNvSpPr txBox="1"/>
          <p:nvPr/>
        </p:nvSpPr>
        <p:spPr>
          <a:xfrm>
            <a:off x="504318" y="75501"/>
            <a:ext cx="4897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 Nova" panose="020B0504020202020204" pitchFamily="34" charset="0"/>
              </a:rPr>
              <a:t>Abstraction &amp; Inheritance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AFFCA0-E700-73D8-3C4C-2FA33A97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221" y="928724"/>
            <a:ext cx="6411779" cy="5605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EF00A-64B1-4E25-A471-FA56EB3A5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57" y="894300"/>
            <a:ext cx="5131163" cy="26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7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F54D86-093A-7948-BE83-3E99D71F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2" y="971825"/>
            <a:ext cx="8299203" cy="541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909F8-ACAD-BC46-4122-4E14A3F3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819" y="3469243"/>
            <a:ext cx="4242181" cy="3295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6F91C5-B908-B36B-8BED-444B4072390E}"/>
              </a:ext>
            </a:extLst>
          </p:cNvPr>
          <p:cNvSpPr txBox="1"/>
          <p:nvPr/>
        </p:nvSpPr>
        <p:spPr>
          <a:xfrm>
            <a:off x="393106" y="251446"/>
            <a:ext cx="338836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>
                <a:solidFill>
                  <a:schemeClr val="accent1"/>
                </a:solidFill>
                <a:latin typeface="Arial Nova" panose="020B0504020202020204" pitchFamily="34" charset="0"/>
              </a:rPr>
              <a:t>Inheritance Types </a:t>
            </a:r>
          </a:p>
        </p:txBody>
      </p:sp>
    </p:spTree>
    <p:extLst>
      <p:ext uri="{BB962C8B-B14F-4D97-AF65-F5344CB8AC3E}">
        <p14:creationId xmlns:p14="http://schemas.microsoft.com/office/powerpoint/2010/main" val="2022694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2CFDD6-4796-49F2-F4E0-8B6B1A3F560D}"/>
              </a:ext>
            </a:extLst>
          </p:cNvPr>
          <p:cNvSpPr txBox="1"/>
          <p:nvPr/>
        </p:nvSpPr>
        <p:spPr>
          <a:xfrm>
            <a:off x="539796" y="83184"/>
            <a:ext cx="2311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An Interface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B07EF-9990-B74D-93F3-F75EC3944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8" y="1098956"/>
            <a:ext cx="4068057" cy="3225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93FD4-70BC-91A2-715F-09B6007D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82" y="493389"/>
            <a:ext cx="5187821" cy="3029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D0218C-372D-51E0-9CEA-CB66484F5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82" y="3666389"/>
            <a:ext cx="5400966" cy="3095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C3669-FABA-8286-64CA-CCEBA89B9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77" y="4673017"/>
            <a:ext cx="5312556" cy="17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07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EC54D6-DC4E-B9AC-B0D7-53D9D1D3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06" y="1649616"/>
            <a:ext cx="5474563" cy="3709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EEA59D-9976-F1BF-25E0-213F5806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47" y="1111891"/>
            <a:ext cx="5984147" cy="4953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6D800-86A3-92C3-36B0-DAD619EE6FBD}"/>
              </a:ext>
            </a:extLst>
          </p:cNvPr>
          <p:cNvSpPr txBox="1"/>
          <p:nvPr/>
        </p:nvSpPr>
        <p:spPr>
          <a:xfrm>
            <a:off x="528507" y="234892"/>
            <a:ext cx="379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Object Encapsulation </a:t>
            </a:r>
          </a:p>
        </p:txBody>
      </p:sp>
    </p:spTree>
    <p:extLst>
      <p:ext uri="{BB962C8B-B14F-4D97-AF65-F5344CB8AC3E}">
        <p14:creationId xmlns:p14="http://schemas.microsoft.com/office/powerpoint/2010/main" val="1940141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3888</TotalTime>
  <Words>699</Words>
  <Application>Microsoft Office PowerPoint</Application>
  <PresentationFormat>Widescreen</PresentationFormat>
  <Paragraphs>148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Rubik</vt:lpstr>
      <vt:lpstr>Source Sans 3</vt:lpstr>
      <vt:lpstr>Arial</vt:lpstr>
      <vt:lpstr>Arial Nova</vt:lpstr>
      <vt:lpstr>Calibri</vt:lpstr>
      <vt:lpstr>Calibri Light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Bj, Jayasimha</dc:creator>
  <cp:lastModifiedBy>Bj, Jayasimha</cp:lastModifiedBy>
  <cp:revision>161</cp:revision>
  <dcterms:created xsi:type="dcterms:W3CDTF">2023-07-06T06:44:02Z</dcterms:created>
  <dcterms:modified xsi:type="dcterms:W3CDTF">2023-08-09T09:31:03Z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ad3be33-4108-4738-9e07-d8656a181486_Enabled">
    <vt:lpwstr>true</vt:lpwstr>
  </property>
  <property fmtid="{D5CDD505-2E9C-101B-9397-08002B2CF9AE}" pid="3" name="MSIP_Label_dad3be33-4108-4738-9e07-d8656a181486_SetDate">
    <vt:lpwstr>2023-07-06T06:51:56Z</vt:lpwstr>
  </property>
  <property fmtid="{D5CDD505-2E9C-101B-9397-08002B2CF9AE}" pid="4" name="MSIP_Label_dad3be33-4108-4738-9e07-d8656a181486_Method">
    <vt:lpwstr>Privileged</vt:lpwstr>
  </property>
  <property fmtid="{D5CDD505-2E9C-101B-9397-08002B2CF9AE}" pid="5" name="MSIP_Label_dad3be33-4108-4738-9e07-d8656a181486_Name">
    <vt:lpwstr>Public No Visual Label</vt:lpwstr>
  </property>
  <property fmtid="{D5CDD505-2E9C-101B-9397-08002B2CF9AE}" pid="6" name="MSIP_Label_dad3be33-4108-4738-9e07-d8656a181486_SiteId">
    <vt:lpwstr>945c199a-83a2-4e80-9f8c-5a91be5752dd</vt:lpwstr>
  </property>
  <property fmtid="{D5CDD505-2E9C-101B-9397-08002B2CF9AE}" pid="7" name="MSIP_Label_dad3be33-4108-4738-9e07-d8656a181486_ActionId">
    <vt:lpwstr>796474cb-b3ac-46c7-929a-8e7904a499c4</vt:lpwstr>
  </property>
  <property fmtid="{D5CDD505-2E9C-101B-9397-08002B2CF9AE}" pid="8" name="MSIP_Label_dad3be33-4108-4738-9e07-d8656a181486_ContentBits">
    <vt:lpwstr>0</vt:lpwstr>
  </property>
</Properties>
</file>